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Autofit/>
          </a:bodyPr>
          <a:lstStyle/>
          <a:p>
            <a:r>
              <a:rPr lang="en-IN" sz="6600" b="1" dirty="0" smtClean="0">
                <a:solidFill>
                  <a:srgbClr val="0070C0"/>
                </a:solidFill>
                <a:latin typeface="Algerian" panose="04020705040A02060702" pitchFamily="82" charset="0"/>
              </a:rPr>
              <a:t>FORENSIC PSYCHIATRY</a:t>
            </a:r>
            <a:endParaRPr lang="en-IN" sz="6600" b="1" dirty="0">
              <a:solidFill>
                <a:srgbClr val="0070C0"/>
              </a:solidFill>
              <a:latin typeface="Algerian" panose="04020705040A02060702" pitchFamily="82" charset="0"/>
            </a:endParaRPr>
          </a:p>
        </p:txBody>
      </p:sp>
      <p:sp>
        <p:nvSpPr>
          <p:cNvPr id="3" name="Subtitle 2"/>
          <p:cNvSpPr>
            <a:spLocks noGrp="1"/>
          </p:cNvSpPr>
          <p:nvPr>
            <p:ph type="subTitle" idx="1"/>
          </p:nvPr>
        </p:nvSpPr>
        <p:spPr>
          <a:xfrm>
            <a:off x="152400" y="3886200"/>
            <a:ext cx="8991600" cy="1752600"/>
          </a:xfrm>
        </p:spPr>
        <p:txBody>
          <a:bodyPr/>
          <a:lstStyle/>
          <a:p>
            <a:r>
              <a:rPr lang="en-IN" dirty="0" smtClean="0">
                <a:solidFill>
                  <a:srgbClr val="00B0F0"/>
                </a:solidFill>
              </a:rPr>
              <a:t>Dr. V. </a:t>
            </a:r>
            <a:r>
              <a:rPr lang="en-IN" dirty="0" err="1" smtClean="0">
                <a:solidFill>
                  <a:srgbClr val="00B0F0"/>
                </a:solidFill>
              </a:rPr>
              <a:t>Siju</a:t>
            </a:r>
            <a:endParaRPr lang="en-IN" dirty="0" smtClean="0">
              <a:solidFill>
                <a:srgbClr val="00B0F0"/>
              </a:solidFill>
            </a:endParaRPr>
          </a:p>
          <a:p>
            <a:r>
              <a:rPr lang="en-IN" dirty="0" smtClean="0">
                <a:solidFill>
                  <a:srgbClr val="00B0F0"/>
                </a:solidFill>
              </a:rPr>
              <a:t>Associate Professor; Dept. of Forensic Medicine and Toxicology </a:t>
            </a:r>
            <a:endParaRPr lang="en-IN"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IN" dirty="0" smtClean="0"/>
              <a:t>Impulse:</a:t>
            </a:r>
          </a:p>
          <a:p>
            <a:pPr>
              <a:buNone/>
            </a:pPr>
            <a:r>
              <a:rPr lang="en-IN" dirty="0"/>
              <a:t>	</a:t>
            </a:r>
            <a:r>
              <a:rPr lang="en-IN" dirty="0" smtClean="0"/>
              <a:t>	Sudden without forethought</a:t>
            </a:r>
          </a:p>
          <a:p>
            <a:pPr>
              <a:buNone/>
            </a:pPr>
            <a:endParaRPr lang="en-IN" dirty="0" smtClean="0"/>
          </a:p>
          <a:p>
            <a:pPr>
              <a:buNone/>
            </a:pPr>
            <a:endParaRPr lang="en-IN" dirty="0" smtClean="0"/>
          </a:p>
          <a:p>
            <a:pPr>
              <a:buNone/>
            </a:pPr>
            <a:endParaRPr lang="en-IN" dirty="0" smtClean="0"/>
          </a:p>
          <a:p>
            <a:pPr>
              <a:buNone/>
            </a:pPr>
            <a:r>
              <a:rPr lang="en-IN" dirty="0" smtClean="0"/>
              <a:t>Obsession:</a:t>
            </a:r>
          </a:p>
          <a:p>
            <a:pPr>
              <a:buNone/>
            </a:pPr>
            <a:r>
              <a:rPr lang="en-IN" dirty="0"/>
              <a:t>	</a:t>
            </a:r>
            <a:r>
              <a:rPr lang="en-IN" dirty="0" smtClean="0"/>
              <a:t>		Repetition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buNone/>
            </a:pPr>
            <a:r>
              <a:rPr lang="en-IN" dirty="0" smtClean="0"/>
              <a:t>Phobia:</a:t>
            </a:r>
          </a:p>
          <a:p>
            <a:pPr>
              <a:buNone/>
            </a:pPr>
            <a:r>
              <a:rPr lang="en-IN" dirty="0" smtClean="0"/>
              <a:t>		It is an excessive or irrational fear of a particular object or situation. </a:t>
            </a:r>
          </a:p>
          <a:p>
            <a:pPr>
              <a:buNone/>
            </a:pPr>
            <a:r>
              <a:rPr lang="en-IN" dirty="0" smtClean="0"/>
              <a:t>Acrophobia: morbid fear of high places.</a:t>
            </a:r>
          </a:p>
          <a:p>
            <a:pPr>
              <a:buNone/>
            </a:pPr>
            <a:r>
              <a:rPr lang="en-IN" dirty="0" err="1" smtClean="0"/>
              <a:t>Agarophobia</a:t>
            </a:r>
            <a:r>
              <a:rPr lang="en-IN" dirty="0" smtClean="0"/>
              <a:t>: fear of being in a large open space.</a:t>
            </a:r>
          </a:p>
          <a:p>
            <a:pPr>
              <a:buNone/>
            </a:pPr>
            <a:r>
              <a:rPr lang="en-IN" dirty="0" err="1" smtClean="0"/>
              <a:t>Nyctophobia</a:t>
            </a:r>
            <a:r>
              <a:rPr lang="en-IN" dirty="0" smtClean="0"/>
              <a:t>: morbid fear of darkness.</a:t>
            </a:r>
          </a:p>
          <a:p>
            <a:pPr>
              <a:buNone/>
            </a:pPr>
            <a:r>
              <a:rPr lang="en-IN" dirty="0" smtClean="0"/>
              <a:t>Claustrophobia: fear of staying in a closed or confined space.</a:t>
            </a:r>
          </a:p>
          <a:p>
            <a:pPr>
              <a:buNone/>
            </a:pPr>
            <a:r>
              <a:rPr lang="en-IN" dirty="0" err="1" smtClean="0"/>
              <a:t>Mysophobia</a:t>
            </a:r>
            <a:r>
              <a:rPr lang="en-IN" dirty="0" smtClean="0"/>
              <a:t>: morbid fear of filth or contamination.</a:t>
            </a:r>
          </a:p>
          <a:p>
            <a:pPr>
              <a:buNone/>
            </a:pPr>
            <a:r>
              <a:rPr lang="en-IN" dirty="0" smtClean="0"/>
              <a:t>Xenophobia: fear of strangers.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IN" dirty="0" smtClean="0"/>
              <a:t>Lucid Interval: </a:t>
            </a:r>
          </a:p>
          <a:p>
            <a:pPr>
              <a:buNone/>
            </a:pPr>
            <a:r>
              <a:rPr lang="en-IN" dirty="0" smtClean="0"/>
              <a:t> 		This is a period occurring in insanity, during which all the symptoms of insanity disappear completely. The individual is able to judge his acts soundly, and he becomes legally </a:t>
            </a:r>
            <a:r>
              <a:rPr lang="en-IN" smtClean="0"/>
              <a:t>liable for his acts.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
              <a:buNone/>
            </a:pPr>
            <a:r>
              <a:rPr lang="en-IN" b="1" dirty="0" smtClean="0"/>
              <a:t>Psychiatry:</a:t>
            </a:r>
          </a:p>
          <a:p>
            <a:pPr algn="just">
              <a:buNone/>
            </a:pPr>
            <a:r>
              <a:rPr lang="en-IN" dirty="0" smtClean="0"/>
              <a:t>		Deals with the study, diagnosis, and treatment of mental illness.</a:t>
            </a:r>
          </a:p>
          <a:p>
            <a:pPr algn="just">
              <a:buNone/>
            </a:pPr>
            <a:r>
              <a:rPr lang="en-IN" b="1" dirty="0" smtClean="0"/>
              <a:t>Forensic Psychiatry: </a:t>
            </a:r>
          </a:p>
          <a:p>
            <a:pPr algn="just">
              <a:buNone/>
            </a:pPr>
            <a:r>
              <a:rPr lang="en-IN" dirty="0" smtClean="0"/>
              <a:t>		Deals with application of psychiatry in the administration of justice.</a:t>
            </a:r>
          </a:p>
          <a:p>
            <a:pPr algn="just">
              <a:buNone/>
            </a:pPr>
            <a:r>
              <a:rPr lang="en-IN" b="1" dirty="0" err="1" smtClean="0"/>
              <a:t>Abrecation</a:t>
            </a:r>
            <a:r>
              <a:rPr lang="en-IN" dirty="0" smtClean="0"/>
              <a:t>: </a:t>
            </a:r>
          </a:p>
          <a:p>
            <a:pPr algn="just">
              <a:buNone/>
            </a:pPr>
            <a:r>
              <a:rPr lang="en-IN" dirty="0" smtClean="0"/>
              <a:t>		reviving and bringing into consciousness, forgotten and other traumatic experiences or repressed emotions from unconscious level by catharsis.</a:t>
            </a:r>
          </a:p>
          <a:p>
            <a:pPr algn="just">
              <a:buNone/>
            </a:pPr>
            <a:endParaRPr lang="en-IN" dirty="0" smtClean="0"/>
          </a:p>
          <a:p>
            <a:pPr>
              <a:buNone/>
            </a:pPr>
            <a:endParaRPr lang="en-IN" dirty="0" smtClean="0"/>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IN" dirty="0" smtClean="0"/>
              <a:t>Affect: </a:t>
            </a:r>
          </a:p>
          <a:p>
            <a:pPr>
              <a:buNone/>
            </a:pPr>
            <a:r>
              <a:rPr lang="en-IN" dirty="0" smtClean="0"/>
              <a:t>		Emotion, feeling or mood.</a:t>
            </a:r>
          </a:p>
          <a:p>
            <a:pPr>
              <a:buNone/>
            </a:pPr>
            <a:r>
              <a:rPr lang="en-IN" dirty="0" smtClean="0"/>
              <a:t>Aphasia: </a:t>
            </a:r>
          </a:p>
          <a:p>
            <a:pPr>
              <a:buNone/>
            </a:pPr>
            <a:r>
              <a:rPr lang="en-IN" dirty="0" smtClean="0"/>
              <a:t>		The loss of ability to express meaning by the use of speech or writing, or understand spoken or written language.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IN" dirty="0" smtClean="0"/>
              <a:t>Delirium: </a:t>
            </a:r>
          </a:p>
          <a:p>
            <a:pPr algn="just">
              <a:buNone/>
            </a:pPr>
            <a:r>
              <a:rPr lang="en-IN" dirty="0" smtClean="0"/>
              <a:t>		It is a disturbance of consciousness in which orientation is impaired, the critical faculty is blunted or lost and thought content is irrelevant or inconsistent. In the early stage the patient is restless, uneasy and sleepless. He then completely losses self-control, becomes excited and talks furiously. Delusions and hallucinations may present. </a:t>
            </a:r>
            <a:r>
              <a:rPr lang="en-IN" dirty="0" err="1" smtClean="0"/>
              <a:t>Eg</a:t>
            </a:r>
            <a:r>
              <a:rPr lang="en-IN" dirty="0" smtClean="0"/>
              <a:t>. In high temperature, overwork, mental stress, drug intoxication. A person may become impulsive and violent and may commit suicide. Such person is not responsible for his criminal acts.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r>
              <a:rPr lang="en-IN" dirty="0" smtClean="0"/>
              <a:t>Delusion:</a:t>
            </a:r>
          </a:p>
          <a:p>
            <a:pPr marL="0" indent="0">
              <a:buNone/>
            </a:pPr>
            <a:r>
              <a:rPr lang="en-IN" dirty="0" smtClean="0"/>
              <a:t>		Paranoid</a:t>
            </a:r>
          </a:p>
          <a:p>
            <a:pPr marL="0" indent="0">
              <a:buNone/>
            </a:pPr>
            <a:r>
              <a:rPr lang="en-IN" dirty="0"/>
              <a:t>	</a:t>
            </a:r>
            <a:r>
              <a:rPr lang="en-IN" dirty="0" smtClean="0"/>
              <a:t>	Infidelity</a:t>
            </a:r>
          </a:p>
          <a:p>
            <a:pPr marL="0" indent="0">
              <a:buNone/>
            </a:pPr>
            <a:r>
              <a:rPr lang="en-IN" dirty="0"/>
              <a:t>	</a:t>
            </a:r>
            <a:r>
              <a:rPr lang="en-IN" dirty="0" smtClean="0"/>
              <a:t>	Reference  </a:t>
            </a:r>
          </a:p>
          <a:p>
            <a:pPr marL="0" indent="0">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IN" dirty="0" smtClean="0"/>
              <a:t>Hallucination:</a:t>
            </a:r>
          </a:p>
          <a:p>
            <a:pPr>
              <a:buNone/>
            </a:pPr>
            <a:r>
              <a:rPr lang="en-IN" dirty="0" smtClean="0"/>
              <a:t>				Visual</a:t>
            </a:r>
          </a:p>
          <a:p>
            <a:pPr>
              <a:buNone/>
            </a:pPr>
            <a:r>
              <a:rPr lang="en-IN" dirty="0"/>
              <a:t>	</a:t>
            </a:r>
            <a:r>
              <a:rPr lang="en-IN" dirty="0" smtClean="0"/>
              <a:t>			Auditory</a:t>
            </a:r>
          </a:p>
          <a:p>
            <a:pPr>
              <a:buNone/>
            </a:pPr>
            <a:r>
              <a:rPr lang="en-IN" dirty="0" smtClean="0"/>
              <a:t>				Tactile</a:t>
            </a:r>
          </a:p>
          <a:p>
            <a:pPr>
              <a:buNone/>
            </a:pPr>
            <a:r>
              <a:rPr lang="en-IN" dirty="0"/>
              <a:t>	</a:t>
            </a:r>
            <a:r>
              <a:rPr lang="en-IN" dirty="0" smtClean="0"/>
              <a:t>			Olfactory </a:t>
            </a:r>
          </a:p>
          <a:p>
            <a:pPr>
              <a:buNone/>
            </a:pPr>
            <a:r>
              <a:rPr lang="en-IN" dirty="0"/>
              <a:t>	</a:t>
            </a:r>
            <a:r>
              <a:rPr lang="en-IN" dirty="0" smtClean="0"/>
              <a:t>			Psychomotor </a:t>
            </a:r>
          </a:p>
          <a:p>
            <a:pPr>
              <a:buNone/>
            </a:pPr>
            <a:r>
              <a:rPr lang="en-IN" dirty="0"/>
              <a:t>	</a:t>
            </a:r>
            <a:r>
              <a:rPr lang="en-IN" dirty="0" smtClean="0"/>
              <a:t>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IN" dirty="0" smtClean="0"/>
              <a:t>Illusion:</a:t>
            </a:r>
          </a:p>
          <a:p>
            <a:pPr>
              <a:buNone/>
            </a:pPr>
            <a:r>
              <a:rPr lang="en-IN" dirty="0"/>
              <a:t>	</a:t>
            </a:r>
            <a:r>
              <a:rPr lang="en-IN" dirty="0" smtClean="0"/>
              <a:t>		False interpretation.</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IN" dirty="0" err="1" smtClean="0"/>
              <a:t>Erotomania</a:t>
            </a:r>
            <a:r>
              <a:rPr lang="en-IN" dirty="0" smtClean="0"/>
              <a:t>:</a:t>
            </a:r>
          </a:p>
          <a:p>
            <a:pPr>
              <a:buNone/>
            </a:pPr>
            <a:r>
              <a:rPr lang="en-IN" dirty="0" smtClean="0"/>
              <a:t>		It is a delusion in which the person believes that someone is deeply in love with him/her. </a:t>
            </a:r>
          </a:p>
          <a:p>
            <a:pPr>
              <a:buNone/>
            </a:pPr>
            <a:r>
              <a:rPr lang="en-IN" dirty="0" smtClean="0"/>
              <a:t>Empathy:</a:t>
            </a:r>
          </a:p>
          <a:p>
            <a:pPr>
              <a:buNone/>
            </a:pPr>
            <a:r>
              <a:rPr lang="en-IN" dirty="0" smtClean="0"/>
              <a:t>		The degree to which the observer is able to enter into the thoughts and feelings of the patient and establish good contact.</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IN" dirty="0" smtClean="0"/>
              <a:t>Fugue:</a:t>
            </a:r>
          </a:p>
          <a:p>
            <a:pPr algn="just">
              <a:buNone/>
            </a:pPr>
            <a:r>
              <a:rPr lang="en-IN" dirty="0" smtClean="0"/>
              <a:t>		A state of altered awareness during which an individual forgets part or whole of his life, leaves home and wanders. It may occur in hysteria, depressive illness, schizophrenia and epilepsy. </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41</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Algerian</vt:lpstr>
      <vt:lpstr>Arial</vt:lpstr>
      <vt:lpstr>Calibri</vt:lpstr>
      <vt:lpstr>Office Theme</vt:lpstr>
      <vt:lpstr>FORENSIC PSYCHIATRY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PSYCHIATRY</dc:title>
  <dc:creator>SUCHI</dc:creator>
  <cp:lastModifiedBy>Lib Lab One</cp:lastModifiedBy>
  <cp:revision>15</cp:revision>
  <dcterms:created xsi:type="dcterms:W3CDTF">2006-08-16T00:00:00Z</dcterms:created>
  <dcterms:modified xsi:type="dcterms:W3CDTF">2020-01-01T07:25:50Z</dcterms:modified>
</cp:coreProperties>
</file>